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3"/>
  </p:notesMasterIdLst>
  <p:sldIdLst>
    <p:sldId id="256" r:id="rId5"/>
    <p:sldId id="262" r:id="rId6"/>
    <p:sldId id="263" r:id="rId7"/>
    <p:sldId id="264" r:id="rId8"/>
    <p:sldId id="265" r:id="rId9"/>
    <p:sldId id="266" r:id="rId10"/>
    <p:sldId id="268" r:id="rId11"/>
    <p:sldId id="273" r:id="rId12"/>
    <p:sldId id="282" r:id="rId13"/>
    <p:sldId id="267" r:id="rId14"/>
    <p:sldId id="274" r:id="rId15"/>
    <p:sldId id="275" r:id="rId16"/>
    <p:sldId id="276" r:id="rId17"/>
    <p:sldId id="277" r:id="rId18"/>
    <p:sldId id="278" r:id="rId19"/>
    <p:sldId id="279" r:id="rId20"/>
    <p:sldId id="280" r:id="rId21"/>
    <p:sldId id="281" r:id="rId22"/>
  </p:sldIdLst>
  <p:sldSz cx="12192000" cy="6858000"/>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5" autoAdjust="0"/>
    <p:restoredTop sz="94660"/>
  </p:normalViewPr>
  <p:slideViewPr>
    <p:cSldViewPr snapToGrid="0">
      <p:cViewPr varScale="1">
        <p:scale>
          <a:sx n="114" d="100"/>
          <a:sy n="114" d="100"/>
        </p:scale>
        <p:origin x="46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6912"/>
          </a:xfrm>
          <a:prstGeom prst="rect">
            <a:avLst/>
          </a:prstGeom>
        </p:spPr>
        <p:txBody>
          <a:bodyPr vert="horz" lIns="93287" tIns="46644" rIns="93287" bIns="46644" rtlCol="0"/>
          <a:lstStyle>
            <a:lvl1pPr algn="l">
              <a:defRPr sz="1200"/>
            </a:lvl1pPr>
          </a:lstStyle>
          <a:p>
            <a:endParaRPr lang="en-US" dirty="0"/>
          </a:p>
        </p:txBody>
      </p:sp>
      <p:sp>
        <p:nvSpPr>
          <p:cNvPr id="3" name="Date Placeholder 2"/>
          <p:cNvSpPr>
            <a:spLocks noGrp="1"/>
          </p:cNvSpPr>
          <p:nvPr>
            <p:ph type="dt" idx="1"/>
          </p:nvPr>
        </p:nvSpPr>
        <p:spPr>
          <a:xfrm>
            <a:off x="3976333" y="0"/>
            <a:ext cx="3041968" cy="466912"/>
          </a:xfrm>
          <a:prstGeom prst="rect">
            <a:avLst/>
          </a:prstGeom>
        </p:spPr>
        <p:txBody>
          <a:bodyPr vert="horz" lIns="93287" tIns="46644" rIns="93287" bIns="46644" rtlCol="0"/>
          <a:lstStyle>
            <a:lvl1pPr algn="r">
              <a:defRPr sz="1200"/>
            </a:lvl1pPr>
          </a:lstStyle>
          <a:p>
            <a:fld id="{6B66E302-901B-4EC5-8063-F4475DEAA8C8}" type="datetimeFigureOut">
              <a:rPr lang="en-US" smtClean="0"/>
              <a:t>10/10/2023</a:t>
            </a:fld>
            <a:endParaRPr lang="en-US" dirty="0"/>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en-US" dirty="0"/>
          </a:p>
        </p:txBody>
      </p:sp>
      <p:sp>
        <p:nvSpPr>
          <p:cNvPr id="5" name="Notes Placeholder 4"/>
          <p:cNvSpPr>
            <a:spLocks noGrp="1"/>
          </p:cNvSpPr>
          <p:nvPr>
            <p:ph type="body" sz="quarter" idx="3"/>
          </p:nvPr>
        </p:nvSpPr>
        <p:spPr>
          <a:xfrm>
            <a:off x="701993" y="4478476"/>
            <a:ext cx="5615940" cy="3664208"/>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9014"/>
            <a:ext cx="3041968" cy="466911"/>
          </a:xfrm>
          <a:prstGeom prst="rect">
            <a:avLst/>
          </a:prstGeom>
        </p:spPr>
        <p:txBody>
          <a:bodyPr vert="horz" lIns="93287" tIns="46644" rIns="93287" bIns="466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6333" y="8839014"/>
            <a:ext cx="3041968" cy="466911"/>
          </a:xfrm>
          <a:prstGeom prst="rect">
            <a:avLst/>
          </a:prstGeom>
        </p:spPr>
        <p:txBody>
          <a:bodyPr vert="horz" lIns="93287" tIns="46644" rIns="93287" bIns="46644" rtlCol="0" anchor="b"/>
          <a:lstStyle>
            <a:lvl1pPr algn="r">
              <a:defRPr sz="1200"/>
            </a:lvl1pPr>
          </a:lstStyle>
          <a:p>
            <a:fld id="{BF6B3765-1535-41FB-A927-AAD2D1E85382}" type="slidenum">
              <a:rPr lang="en-US" smtClean="0"/>
              <a:t>‹#›</a:t>
            </a:fld>
            <a:endParaRPr lang="en-US" dirty="0"/>
          </a:p>
        </p:txBody>
      </p:sp>
    </p:spTree>
    <p:extLst>
      <p:ext uri="{BB962C8B-B14F-4D97-AF65-F5344CB8AC3E}">
        <p14:creationId xmlns:p14="http://schemas.microsoft.com/office/powerpoint/2010/main" val="317015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CAFE9EF-BFD3-43EA-A868-783EE64D3026}" type="datetime1">
              <a:rPr lang="en-US" smtClean="0"/>
              <a:t>10/10/2023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715DF4-6503-424C-B89D-B31483AF0BFD}" type="datetime1">
              <a:rPr lang="en-US" smtClean="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BEE408-CEE3-4069-B613-CB32C19D6587}" type="datetime1">
              <a:rPr lang="en-US" smtClean="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4680C5-3949-48B3-AAD0-C6AC4D6634A8}" type="datetime1">
              <a:rPr lang="en-US" smtClean="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451F9A-4BC0-4BDC-9C0A-439930D3F628}" type="datetime1">
              <a:rPr lang="en-US" smtClean="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C190EB-8738-400A-AFF7-6D1DEC6B76AF}" type="datetime1">
              <a:rPr lang="en-US" smtClean="0"/>
              <a:t>10/10/2023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4A0F0B9-B198-4467-8481-337D4552AC07}" type="datetime1">
              <a:rPr lang="en-US" smtClean="0"/>
              <a:t>10/10/2023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7E8C0-DCD6-4618-824E-E5B47E37F774}" type="datetime1">
              <a:rPr lang="en-US" smtClean="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C6133B-A04A-40C7-999B-6B964B69F57E}" type="datetime1">
              <a:rPr lang="en-US" smtClean="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66FB9-D28B-49B1-96AA-2DC4A0B82672}" type="datetime1">
              <a:rPr lang="en-US" smtClean="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763742-95DB-4727-9E2D-E67133874C57}" type="datetime1">
              <a:rPr lang="en-US" smtClean="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F4C757-AC18-4BD4-B58D-C09C7F56266E}" type="datetime1">
              <a:rPr lang="en-US" smtClean="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A06CBA-D419-41FA-8B3E-D17E24A5F335}" type="datetime1">
              <a:rPr lang="en-US" smtClean="0"/>
              <a:t>10/10/2023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24B8EF-695A-4D91-86E6-BD3ABF986DC6}" type="datetime1">
              <a:rPr lang="en-US" smtClean="0"/>
              <a:t>10/10/2023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9A1DA-1075-4AB6-9AFC-9045E23C9F15}" type="datetime1">
              <a:rPr lang="en-US" smtClean="0"/>
              <a:t>10/10/2023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423360-0F07-4AD4-AAF8-61579BDE5A02}" type="datetime1">
              <a:rPr lang="en-US" smtClean="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35D3E4-AEF6-4C0D-955F-4975ADE12833}" type="datetime1">
              <a:rPr lang="en-US" smtClean="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096B060-2D6F-430E-A017-FCCC5AF2AC19}" type="datetime1">
              <a:rPr lang="en-US" smtClean="0"/>
              <a:t>10/10/2023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up close image of waves">
            <a:extLst>
              <a:ext uri="{FF2B5EF4-FFF2-40B4-BE49-F238E27FC236}">
                <a16:creationId xmlns:a16="http://schemas.microsoft.com/office/drawing/2014/main" id="{9648A932-5E17-4859-9FE3-70EB96EA5C70}"/>
              </a:ext>
            </a:extLst>
          </p:cNvPr>
          <p:cNvPicPr>
            <a:picLocks noChangeAspect="1"/>
          </p:cNvPicPr>
          <p:nvPr/>
        </p:nvPicPr>
        <p:blipFill rotWithShape="1">
          <a:blip r:embed="rId3">
            <a:alphaModFix amt="41000"/>
          </a:blip>
          <a:srcRect l="9091" t="3462" b="19929"/>
          <a:stretch/>
        </p:blipFill>
        <p:spPr>
          <a:xfrm>
            <a:off x="0" y="0"/>
            <a:ext cx="12191980" cy="6858000"/>
          </a:xfrm>
          <a:prstGeom prst="rect">
            <a:avLst/>
          </a:prstGeom>
        </p:spPr>
      </p:pic>
      <p:sp>
        <p:nvSpPr>
          <p:cNvPr id="2" name="Title 1">
            <a:extLst>
              <a:ext uri="{FF2B5EF4-FFF2-40B4-BE49-F238E27FC236}">
                <a16:creationId xmlns:a16="http://schemas.microsoft.com/office/drawing/2014/main" id="{AF6636B6-A233-459A-95E5-DFBD46F360BC}"/>
              </a:ext>
            </a:extLst>
          </p:cNvPr>
          <p:cNvSpPr>
            <a:spLocks noGrp="1"/>
          </p:cNvSpPr>
          <p:nvPr>
            <p:ph type="ctrTitle"/>
          </p:nvPr>
        </p:nvSpPr>
        <p:spPr>
          <a:xfrm>
            <a:off x="1523990" y="2608255"/>
            <a:ext cx="9144000" cy="1641490"/>
          </a:xfrm>
        </p:spPr>
        <p:txBody>
          <a:bodyPr>
            <a:normAutofit/>
          </a:bodyPr>
          <a:lstStyle/>
          <a:p>
            <a:pPr algn="ctr"/>
            <a:r>
              <a:rPr lang="en-US" dirty="0"/>
              <a:t>Capital Plan discussion</a:t>
            </a:r>
          </a:p>
        </p:txBody>
      </p:sp>
      <p:sp>
        <p:nvSpPr>
          <p:cNvPr id="3" name="Subtitle 2">
            <a:extLst>
              <a:ext uri="{FF2B5EF4-FFF2-40B4-BE49-F238E27FC236}">
                <a16:creationId xmlns:a16="http://schemas.microsoft.com/office/drawing/2014/main" id="{516A0C15-5BB2-41A2-BD46-E18F635D59B0}"/>
              </a:ext>
            </a:extLst>
          </p:cNvPr>
          <p:cNvSpPr>
            <a:spLocks noGrp="1"/>
          </p:cNvSpPr>
          <p:nvPr>
            <p:ph type="subTitle" idx="1"/>
          </p:nvPr>
        </p:nvSpPr>
        <p:spPr>
          <a:xfrm>
            <a:off x="1362511" y="1177678"/>
            <a:ext cx="9144000" cy="754025"/>
          </a:xfrm>
        </p:spPr>
        <p:txBody>
          <a:bodyPr>
            <a:noAutofit/>
          </a:bodyPr>
          <a:lstStyle/>
          <a:p>
            <a:pPr algn="ctr"/>
            <a:r>
              <a:rPr lang="en-US" sz="5400" dirty="0"/>
              <a:t>Water Department – Fire District No.1</a:t>
            </a:r>
          </a:p>
        </p:txBody>
      </p:sp>
    </p:spTree>
    <p:extLst>
      <p:ext uri="{BB962C8B-B14F-4D97-AF65-F5344CB8AC3E}">
        <p14:creationId xmlns:p14="http://schemas.microsoft.com/office/powerpoint/2010/main" val="3549750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F7403-B7E4-321B-AF63-5E3324E9BC79}"/>
              </a:ext>
            </a:extLst>
          </p:cNvPr>
          <p:cNvSpPr>
            <a:spLocks noGrp="1"/>
          </p:cNvSpPr>
          <p:nvPr>
            <p:ph type="title"/>
          </p:nvPr>
        </p:nvSpPr>
        <p:spPr/>
        <p:txBody>
          <a:bodyPr/>
          <a:lstStyle/>
          <a:p>
            <a:pPr algn="ctr"/>
            <a:r>
              <a:rPr lang="en-US" dirty="0"/>
              <a:t>Future Capital Needs </a:t>
            </a:r>
          </a:p>
        </p:txBody>
      </p:sp>
      <p:sp>
        <p:nvSpPr>
          <p:cNvPr id="3" name="Content Placeholder 2">
            <a:extLst>
              <a:ext uri="{FF2B5EF4-FFF2-40B4-BE49-F238E27FC236}">
                <a16:creationId xmlns:a16="http://schemas.microsoft.com/office/drawing/2014/main" id="{B433D359-12D3-5705-70B5-FFABAA282383}"/>
              </a:ext>
            </a:extLst>
          </p:cNvPr>
          <p:cNvSpPr>
            <a:spLocks noGrp="1"/>
          </p:cNvSpPr>
          <p:nvPr>
            <p:ph idx="1"/>
          </p:nvPr>
        </p:nvSpPr>
        <p:spPr>
          <a:xfrm>
            <a:off x="1120000" y="1825625"/>
            <a:ext cx="10233800" cy="4472538"/>
          </a:xfrm>
        </p:spPr>
        <p:txBody>
          <a:bodyPr>
            <a:normAutofit fontScale="92500"/>
          </a:bodyPr>
          <a:lstStyle/>
          <a:p>
            <a:pPr marL="0" indent="0">
              <a:buNone/>
            </a:pPr>
            <a:r>
              <a:rPr lang="en-US" sz="2400" dirty="0"/>
              <a:t>As mentioned previously, the District has done a great job addressing a lot of the appurtenances within the distribution system.  As you can see, those improvements were completed within the last 23 years.  In addition, there is an extensive list of improvements that need to be addressed in future years to come.  As you may, or may not be aware, these improvements need to be paid from sources within the Water Dept. budget.  Examples of those sources are the following:</a:t>
            </a:r>
          </a:p>
          <a:p>
            <a:r>
              <a:rPr lang="en-US" sz="2400" dirty="0"/>
              <a:t>Water Available </a:t>
            </a:r>
            <a:r>
              <a:rPr lang="en-US" sz="2400"/>
              <a:t>Surplus  (Monies </a:t>
            </a:r>
            <a:r>
              <a:rPr lang="en-US" sz="2400" dirty="0"/>
              <a:t>left over from previous fiscal year, cell tower rental revenue, excess </a:t>
            </a:r>
            <a:r>
              <a:rPr lang="en-US" sz="2400"/>
              <a:t>water receipts)</a:t>
            </a:r>
            <a:endParaRPr lang="en-US" sz="2400" dirty="0"/>
          </a:p>
          <a:p>
            <a:r>
              <a:rPr lang="en-US" sz="2400" dirty="0"/>
              <a:t>Stabilization Funds (Savings accounts from monies appropriated from Surplus)</a:t>
            </a:r>
          </a:p>
          <a:p>
            <a:r>
              <a:rPr lang="en-US" sz="2400" dirty="0"/>
              <a:t>Water Rates (receipts) </a:t>
            </a:r>
            <a:r>
              <a:rPr lang="en-US" sz="2400" b="1" dirty="0"/>
              <a:t>(Water Rates established by the Board of Water Commissioners)</a:t>
            </a:r>
          </a:p>
          <a:p>
            <a:r>
              <a:rPr lang="en-US" sz="2400" dirty="0"/>
              <a:t>Borrowing in the form of loans</a:t>
            </a:r>
          </a:p>
          <a:p>
            <a:endParaRPr lang="en-US" sz="2000" dirty="0"/>
          </a:p>
        </p:txBody>
      </p:sp>
    </p:spTree>
    <p:extLst>
      <p:ext uri="{BB962C8B-B14F-4D97-AF65-F5344CB8AC3E}">
        <p14:creationId xmlns:p14="http://schemas.microsoft.com/office/powerpoint/2010/main" val="1410114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BF065-0BFC-8FD2-8D98-9DACA2ED4E41}"/>
              </a:ext>
            </a:extLst>
          </p:cNvPr>
          <p:cNvSpPr>
            <a:spLocks noGrp="1"/>
          </p:cNvSpPr>
          <p:nvPr>
            <p:ph type="title"/>
          </p:nvPr>
        </p:nvSpPr>
        <p:spPr/>
        <p:txBody>
          <a:bodyPr/>
          <a:lstStyle/>
          <a:p>
            <a:pPr algn="ctr"/>
            <a:r>
              <a:rPr lang="en-US" dirty="0"/>
              <a:t>Current Balances in Accounts</a:t>
            </a:r>
          </a:p>
        </p:txBody>
      </p:sp>
      <p:sp>
        <p:nvSpPr>
          <p:cNvPr id="3" name="Content Placeholder 2">
            <a:extLst>
              <a:ext uri="{FF2B5EF4-FFF2-40B4-BE49-F238E27FC236}">
                <a16:creationId xmlns:a16="http://schemas.microsoft.com/office/drawing/2014/main" id="{3C0D18E5-10E7-963A-68AE-F1AB1049A869}"/>
              </a:ext>
            </a:extLst>
          </p:cNvPr>
          <p:cNvSpPr>
            <a:spLocks noGrp="1"/>
          </p:cNvSpPr>
          <p:nvPr>
            <p:ph idx="1"/>
          </p:nvPr>
        </p:nvSpPr>
        <p:spPr>
          <a:xfrm>
            <a:off x="1120000" y="1825624"/>
            <a:ext cx="10233800" cy="4591953"/>
          </a:xfrm>
        </p:spPr>
        <p:txBody>
          <a:bodyPr>
            <a:normAutofit fontScale="70000" lnSpcReduction="20000"/>
          </a:bodyPr>
          <a:lstStyle/>
          <a:p>
            <a:r>
              <a:rPr lang="en-US" dirty="0"/>
              <a:t>Water Stabilization  </a:t>
            </a:r>
            <a:r>
              <a:rPr lang="en-US" b="1" dirty="0"/>
              <a:t>$711,508.89</a:t>
            </a:r>
          </a:p>
          <a:p>
            <a:pPr marL="0" indent="0">
              <a:buNone/>
            </a:pPr>
            <a:endParaRPr lang="en-US" dirty="0"/>
          </a:p>
          <a:p>
            <a:r>
              <a:rPr lang="en-US" dirty="0"/>
              <a:t>Water Tank Stabilization  </a:t>
            </a:r>
            <a:r>
              <a:rPr lang="en-US" b="1" dirty="0"/>
              <a:t>$924,770.89  </a:t>
            </a:r>
          </a:p>
          <a:p>
            <a:endParaRPr lang="en-US" dirty="0"/>
          </a:p>
          <a:p>
            <a:r>
              <a:rPr lang="en-US" dirty="0"/>
              <a:t>Replacement of New Mains Acct.   </a:t>
            </a:r>
            <a:r>
              <a:rPr lang="en-US" b="1" dirty="0"/>
              <a:t>$145,767.80</a:t>
            </a:r>
          </a:p>
          <a:p>
            <a:pPr marL="0" indent="0">
              <a:buNone/>
            </a:pPr>
            <a:endParaRPr lang="en-US" dirty="0"/>
          </a:p>
          <a:p>
            <a:r>
              <a:rPr lang="en-US" dirty="0"/>
              <a:t>Critical Infrastructure Stabilization  </a:t>
            </a:r>
            <a:r>
              <a:rPr lang="en-US" b="1" dirty="0"/>
              <a:t>$243,772.03</a:t>
            </a:r>
          </a:p>
          <a:p>
            <a:pPr marL="0" indent="0">
              <a:buNone/>
            </a:pPr>
            <a:endParaRPr lang="en-US" dirty="0"/>
          </a:p>
          <a:p>
            <a:r>
              <a:rPr lang="en-US" dirty="0"/>
              <a:t>OPEB Trust Acct. </a:t>
            </a:r>
            <a:r>
              <a:rPr lang="en-US" b="1" dirty="0"/>
              <a:t>$372,61.10 </a:t>
            </a:r>
            <a:r>
              <a:rPr lang="en-US" dirty="0"/>
              <a:t>(Future Health insurance funding)</a:t>
            </a:r>
          </a:p>
          <a:p>
            <a:endParaRPr lang="en-US" dirty="0"/>
          </a:p>
          <a:p>
            <a:r>
              <a:rPr lang="en-US" dirty="0"/>
              <a:t>Water Available Surplus  ???????</a:t>
            </a:r>
          </a:p>
          <a:p>
            <a:endParaRPr lang="en-US" dirty="0"/>
          </a:p>
          <a:p>
            <a:r>
              <a:rPr lang="en-US" dirty="0"/>
              <a:t>Water Rate is currently $3.92/ </a:t>
            </a:r>
            <a:r>
              <a:rPr lang="en-US" dirty="0" err="1"/>
              <a:t>hcf</a:t>
            </a:r>
            <a:r>
              <a:rPr lang="en-US" dirty="0"/>
              <a:t> since 2017</a:t>
            </a:r>
          </a:p>
        </p:txBody>
      </p:sp>
    </p:spTree>
    <p:extLst>
      <p:ext uri="{BB962C8B-B14F-4D97-AF65-F5344CB8AC3E}">
        <p14:creationId xmlns:p14="http://schemas.microsoft.com/office/powerpoint/2010/main" val="1704333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AD4B-1DDB-70DF-55FB-221726E91AE9}"/>
              </a:ext>
            </a:extLst>
          </p:cNvPr>
          <p:cNvSpPr>
            <a:spLocks noGrp="1"/>
          </p:cNvSpPr>
          <p:nvPr>
            <p:ph type="title"/>
          </p:nvPr>
        </p:nvSpPr>
        <p:spPr>
          <a:xfrm>
            <a:off x="838200" y="365125"/>
            <a:ext cx="10515600" cy="549275"/>
          </a:xfrm>
        </p:spPr>
        <p:txBody>
          <a:bodyPr>
            <a:normAutofit fontScale="90000"/>
          </a:bodyPr>
          <a:lstStyle/>
          <a:p>
            <a:pPr algn="ctr"/>
            <a:r>
              <a:rPr lang="en-US" sz="4400" dirty="0"/>
              <a:t>Capital Needs by Category</a:t>
            </a:r>
          </a:p>
        </p:txBody>
      </p:sp>
      <p:sp>
        <p:nvSpPr>
          <p:cNvPr id="3" name="Content Placeholder 2">
            <a:extLst>
              <a:ext uri="{FF2B5EF4-FFF2-40B4-BE49-F238E27FC236}">
                <a16:creationId xmlns:a16="http://schemas.microsoft.com/office/drawing/2014/main" id="{297FD8C6-112D-2449-7437-B8354E4D5197}"/>
              </a:ext>
            </a:extLst>
          </p:cNvPr>
          <p:cNvSpPr>
            <a:spLocks noGrp="1"/>
          </p:cNvSpPr>
          <p:nvPr>
            <p:ph idx="1"/>
          </p:nvPr>
        </p:nvSpPr>
        <p:spPr>
          <a:xfrm>
            <a:off x="1120000" y="1464906"/>
            <a:ext cx="10233800" cy="5290457"/>
          </a:xfrm>
        </p:spPr>
        <p:txBody>
          <a:bodyPr>
            <a:normAutofit fontScale="25000" lnSpcReduction="20000"/>
          </a:bodyPr>
          <a:lstStyle/>
          <a:p>
            <a:pPr marL="0" indent="0">
              <a:buNone/>
            </a:pPr>
            <a:r>
              <a:rPr lang="en-US" sz="8000" u="sng" dirty="0"/>
              <a:t>Ludlow Facility</a:t>
            </a:r>
          </a:p>
          <a:p>
            <a:r>
              <a:rPr lang="en-US" sz="8000" dirty="0"/>
              <a:t>New Roof   1-2 yrs.    Est. $5000.00</a:t>
            </a:r>
          </a:p>
          <a:p>
            <a:pPr marL="0" indent="0">
              <a:buNone/>
            </a:pPr>
            <a:endParaRPr lang="en-US" sz="8000" dirty="0"/>
          </a:p>
          <a:p>
            <a:pPr marL="0" indent="0">
              <a:buNone/>
            </a:pPr>
            <a:r>
              <a:rPr lang="en-US" sz="8000" u="sng" dirty="0"/>
              <a:t>Alvord St. Water Tank</a:t>
            </a:r>
          </a:p>
          <a:p>
            <a:r>
              <a:rPr lang="en-US" sz="8000" dirty="0"/>
              <a:t>Exterior Painting  3-5 yrs.  Est. $1,500,00.00</a:t>
            </a:r>
          </a:p>
          <a:p>
            <a:r>
              <a:rPr lang="en-US" sz="8000" dirty="0"/>
              <a:t>Interior Painting  (no Est. at this time Continue to monitor through inspections)</a:t>
            </a:r>
          </a:p>
          <a:p>
            <a:r>
              <a:rPr lang="en-US" sz="8000" dirty="0"/>
              <a:t>Rebuild Altitude Valve 2-3 yrs.  Est. $5,000.00</a:t>
            </a:r>
          </a:p>
          <a:p>
            <a:pPr marL="0" indent="0">
              <a:buNone/>
            </a:pPr>
            <a:endParaRPr lang="en-US" sz="8000" dirty="0"/>
          </a:p>
          <a:p>
            <a:pPr marL="0" indent="0">
              <a:buNone/>
            </a:pPr>
            <a:r>
              <a:rPr lang="en-US" sz="8000" u="sng" dirty="0"/>
              <a:t>Industrial Dr. Water Tank</a:t>
            </a:r>
          </a:p>
          <a:p>
            <a:r>
              <a:rPr lang="en-US" sz="8000" dirty="0"/>
              <a:t>Exterior Painting  5-10 yrs.  Est. $1,500,00.00</a:t>
            </a:r>
          </a:p>
          <a:p>
            <a:r>
              <a:rPr lang="en-US" sz="8000" dirty="0"/>
              <a:t>Interior Painting  (no Est. at this time Continue to monitor through inspections)</a:t>
            </a:r>
          </a:p>
          <a:p>
            <a:r>
              <a:rPr lang="en-US" sz="8000" dirty="0"/>
              <a:t>Rebuild Altitude Valve 2-3 yrs.  Est. $5,000.00</a:t>
            </a:r>
          </a:p>
          <a:p>
            <a:endParaRPr lang="en-US" sz="8000" dirty="0"/>
          </a:p>
          <a:p>
            <a:pPr marL="0" indent="0">
              <a:buNone/>
            </a:pPr>
            <a:r>
              <a:rPr lang="en-US" sz="8000" u="sng" dirty="0"/>
              <a:t>Pressure Regulating Valve Vault</a:t>
            </a:r>
          </a:p>
          <a:p>
            <a:r>
              <a:rPr lang="en-US" sz="8000" dirty="0"/>
              <a:t>Re-building of Valve   5-10 yrs.  Est. $10,000.00</a:t>
            </a:r>
          </a:p>
          <a:p>
            <a:pPr marL="0" indent="0">
              <a:buNone/>
            </a:pPr>
            <a:endParaRPr lang="en-US" sz="8000" dirty="0"/>
          </a:p>
          <a:p>
            <a:pPr marL="0" indent="0">
              <a:buNone/>
            </a:pPr>
            <a:endParaRPr lang="en-US" sz="3600" dirty="0"/>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4023173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38438-E3C8-3D3C-9494-FE30C826762D}"/>
              </a:ext>
            </a:extLst>
          </p:cNvPr>
          <p:cNvSpPr>
            <a:spLocks noGrp="1"/>
          </p:cNvSpPr>
          <p:nvPr>
            <p:ph type="title"/>
          </p:nvPr>
        </p:nvSpPr>
        <p:spPr>
          <a:xfrm>
            <a:off x="838200" y="365126"/>
            <a:ext cx="10515600" cy="717226"/>
          </a:xfrm>
        </p:spPr>
        <p:txBody>
          <a:bodyPr>
            <a:normAutofit/>
          </a:bodyPr>
          <a:lstStyle/>
          <a:p>
            <a:pPr algn="ctr"/>
            <a:r>
              <a:rPr lang="en-US" sz="4400" dirty="0"/>
              <a:t>Capital Needs by Category Cont.</a:t>
            </a:r>
          </a:p>
        </p:txBody>
      </p:sp>
      <p:sp>
        <p:nvSpPr>
          <p:cNvPr id="3" name="Content Placeholder 2">
            <a:extLst>
              <a:ext uri="{FF2B5EF4-FFF2-40B4-BE49-F238E27FC236}">
                <a16:creationId xmlns:a16="http://schemas.microsoft.com/office/drawing/2014/main" id="{B5AE27B8-9829-9BD8-9ECA-9EDF998289FA}"/>
              </a:ext>
            </a:extLst>
          </p:cNvPr>
          <p:cNvSpPr>
            <a:spLocks noGrp="1"/>
          </p:cNvSpPr>
          <p:nvPr>
            <p:ph idx="1"/>
          </p:nvPr>
        </p:nvSpPr>
        <p:spPr>
          <a:xfrm>
            <a:off x="1120000" y="1212980"/>
            <a:ext cx="10233800" cy="4963983"/>
          </a:xfrm>
        </p:spPr>
        <p:txBody>
          <a:bodyPr>
            <a:normAutofit fontScale="77500" lnSpcReduction="20000"/>
          </a:bodyPr>
          <a:lstStyle/>
          <a:p>
            <a:pPr marL="0" indent="0">
              <a:buNone/>
            </a:pPr>
            <a:r>
              <a:rPr lang="en-US" sz="2400" b="1" u="sng" dirty="0"/>
              <a:t>Maintenance Facility</a:t>
            </a:r>
          </a:p>
          <a:p>
            <a:r>
              <a:rPr lang="en-US" sz="2400" dirty="0"/>
              <a:t>New Flat Roof  5-10 yrs.  Est. $40,000.00</a:t>
            </a:r>
          </a:p>
          <a:p>
            <a:r>
              <a:rPr lang="en-US" sz="2400" dirty="0"/>
              <a:t>New Shingle Roof  20-25 yrs. (no Est. at this time)</a:t>
            </a:r>
          </a:p>
          <a:p>
            <a:r>
              <a:rPr lang="en-US" sz="2400" dirty="0"/>
              <a:t>New Paved lot  10-15 yrs. (no Est .at this time)</a:t>
            </a:r>
          </a:p>
          <a:p>
            <a:pPr marL="0" indent="0">
              <a:buNone/>
            </a:pPr>
            <a:endParaRPr lang="en-US" sz="2400" dirty="0"/>
          </a:p>
          <a:p>
            <a:pPr marL="0" indent="0">
              <a:buNone/>
            </a:pPr>
            <a:r>
              <a:rPr lang="en-US" sz="2400" b="1" u="sng" dirty="0"/>
              <a:t>Office Building</a:t>
            </a:r>
          </a:p>
          <a:p>
            <a:r>
              <a:rPr lang="en-US" sz="2400" dirty="0"/>
              <a:t>Furnace replacement.  Current furnace is 20 years old</a:t>
            </a:r>
          </a:p>
          <a:p>
            <a:r>
              <a:rPr lang="en-US" sz="2400" dirty="0"/>
              <a:t>Replacement of carpet</a:t>
            </a:r>
          </a:p>
          <a:p>
            <a:r>
              <a:rPr lang="en-US" sz="2400" dirty="0"/>
              <a:t>Tree removal behind the </a:t>
            </a:r>
            <a:r>
              <a:rPr lang="en-US" sz="2400"/>
              <a:t>office building along </a:t>
            </a:r>
            <a:r>
              <a:rPr lang="en-US" sz="2400" dirty="0"/>
              <a:t>edge of reservoir</a:t>
            </a:r>
          </a:p>
          <a:p>
            <a:pPr marL="0" indent="0">
              <a:buNone/>
            </a:pPr>
            <a:endParaRPr lang="en-US" sz="2400" dirty="0"/>
          </a:p>
          <a:p>
            <a:pPr marL="0" indent="0">
              <a:buNone/>
            </a:pPr>
            <a:r>
              <a:rPr lang="en-US" sz="2400" b="1" u="sng" dirty="0"/>
              <a:t>Vehicles</a:t>
            </a:r>
          </a:p>
          <a:p>
            <a:r>
              <a:rPr lang="en-US" sz="2400" dirty="0"/>
              <a:t>Replacement for W-4 (2012) 3-5 yrs.  Est. $100,000.00</a:t>
            </a:r>
          </a:p>
          <a:p>
            <a:r>
              <a:rPr lang="en-US" sz="2400" dirty="0"/>
              <a:t>Replacement of W-3 (2016)  5-10 yrs. Est. $75,000.00</a:t>
            </a:r>
          </a:p>
          <a:p>
            <a:r>
              <a:rPr lang="en-US" sz="2400" dirty="0"/>
              <a:t>Replacement of W-5 (2004)  5-10 yrs. Est. $150,000.00</a:t>
            </a:r>
          </a:p>
          <a:p>
            <a:r>
              <a:rPr lang="en-US" sz="2400" dirty="0"/>
              <a:t>Replacement of W-7 (2007) 1-2 yrs. Est. $ 75,000.00 </a:t>
            </a:r>
            <a:r>
              <a:rPr lang="en-US" sz="2400" b="1" dirty="0"/>
              <a:t>(obsolete parts)</a:t>
            </a:r>
          </a:p>
        </p:txBody>
      </p:sp>
    </p:spTree>
    <p:extLst>
      <p:ext uri="{BB962C8B-B14F-4D97-AF65-F5344CB8AC3E}">
        <p14:creationId xmlns:p14="http://schemas.microsoft.com/office/powerpoint/2010/main" val="3403523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383B-64BC-4032-58F2-CF1AEEAF1753}"/>
              </a:ext>
            </a:extLst>
          </p:cNvPr>
          <p:cNvSpPr>
            <a:spLocks noGrp="1"/>
          </p:cNvSpPr>
          <p:nvPr>
            <p:ph type="title"/>
          </p:nvPr>
        </p:nvSpPr>
        <p:spPr/>
        <p:txBody>
          <a:bodyPr>
            <a:normAutofit/>
          </a:bodyPr>
          <a:lstStyle/>
          <a:p>
            <a:pPr algn="ctr"/>
            <a:r>
              <a:rPr lang="en-US" sz="4400" dirty="0"/>
              <a:t>Capital Needs by Category Cont.</a:t>
            </a:r>
          </a:p>
        </p:txBody>
      </p:sp>
      <p:sp>
        <p:nvSpPr>
          <p:cNvPr id="3" name="Content Placeholder 2">
            <a:extLst>
              <a:ext uri="{FF2B5EF4-FFF2-40B4-BE49-F238E27FC236}">
                <a16:creationId xmlns:a16="http://schemas.microsoft.com/office/drawing/2014/main" id="{8CD645F4-4104-8230-1C12-F5ADB50FC10B}"/>
              </a:ext>
            </a:extLst>
          </p:cNvPr>
          <p:cNvSpPr>
            <a:spLocks noGrp="1"/>
          </p:cNvSpPr>
          <p:nvPr>
            <p:ph idx="1"/>
          </p:nvPr>
        </p:nvSpPr>
        <p:spPr/>
        <p:txBody>
          <a:bodyPr>
            <a:normAutofit lnSpcReduction="10000"/>
          </a:bodyPr>
          <a:lstStyle/>
          <a:p>
            <a:pPr marL="0" indent="0">
              <a:buNone/>
            </a:pPr>
            <a:r>
              <a:rPr lang="en-US" b="1" u="sng" dirty="0"/>
              <a:t>Water Meters</a:t>
            </a:r>
          </a:p>
          <a:p>
            <a:r>
              <a:rPr lang="en-US" dirty="0"/>
              <a:t>The District has been slowly changing water meters by upgrading to new </a:t>
            </a:r>
            <a:r>
              <a:rPr lang="en-US" dirty="0" err="1"/>
              <a:t>Iperl</a:t>
            </a:r>
            <a:r>
              <a:rPr lang="en-US" dirty="0"/>
              <a:t> ultrasonic meters. </a:t>
            </a:r>
            <a:r>
              <a:rPr lang="en-US" dirty="0" err="1"/>
              <a:t>Iperls</a:t>
            </a:r>
            <a:r>
              <a:rPr lang="en-US" dirty="0"/>
              <a:t> have a 20 year battery life and are throw away.</a:t>
            </a:r>
          </a:p>
          <a:p>
            <a:r>
              <a:rPr lang="en-US" dirty="0"/>
              <a:t>A total of 3,300 meters are needed at a current cost of $160.05 each for a total cost $528,165.00. </a:t>
            </a:r>
          </a:p>
          <a:p>
            <a:r>
              <a:rPr lang="en-US" dirty="0"/>
              <a:t>Can be replaced over the next 10 years in order to be complete.</a:t>
            </a:r>
          </a:p>
          <a:p>
            <a:pPr marL="0" indent="0">
              <a:buNone/>
            </a:pPr>
            <a:endParaRPr lang="en-US" dirty="0"/>
          </a:p>
          <a:p>
            <a:endParaRPr lang="en-US" dirty="0"/>
          </a:p>
          <a:p>
            <a:pPr marL="0" indent="0">
              <a:buNone/>
            </a:pPr>
            <a:r>
              <a:rPr lang="en-US" dirty="0"/>
              <a:t> </a:t>
            </a:r>
          </a:p>
        </p:txBody>
      </p:sp>
    </p:spTree>
    <p:extLst>
      <p:ext uri="{BB962C8B-B14F-4D97-AF65-F5344CB8AC3E}">
        <p14:creationId xmlns:p14="http://schemas.microsoft.com/office/powerpoint/2010/main" val="4286844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31456-E8E0-AD6A-1064-A5E9F60A4F6A}"/>
              </a:ext>
            </a:extLst>
          </p:cNvPr>
          <p:cNvSpPr>
            <a:spLocks noGrp="1"/>
          </p:cNvSpPr>
          <p:nvPr>
            <p:ph type="title"/>
          </p:nvPr>
        </p:nvSpPr>
        <p:spPr/>
        <p:txBody>
          <a:bodyPr/>
          <a:lstStyle/>
          <a:p>
            <a:r>
              <a:rPr lang="en-US" dirty="0"/>
              <a:t>Capital Needs by Category Cont.</a:t>
            </a:r>
          </a:p>
        </p:txBody>
      </p:sp>
      <p:sp>
        <p:nvSpPr>
          <p:cNvPr id="3" name="Content Placeholder 2">
            <a:extLst>
              <a:ext uri="{FF2B5EF4-FFF2-40B4-BE49-F238E27FC236}">
                <a16:creationId xmlns:a16="http://schemas.microsoft.com/office/drawing/2014/main" id="{A7C9340A-0F43-8897-118F-E6260AEB222A}"/>
              </a:ext>
            </a:extLst>
          </p:cNvPr>
          <p:cNvSpPr>
            <a:spLocks noGrp="1"/>
          </p:cNvSpPr>
          <p:nvPr>
            <p:ph idx="1"/>
          </p:nvPr>
        </p:nvSpPr>
        <p:spPr/>
        <p:txBody>
          <a:bodyPr>
            <a:normAutofit fontScale="92500" lnSpcReduction="20000"/>
          </a:bodyPr>
          <a:lstStyle/>
          <a:p>
            <a:pPr marL="0" indent="0">
              <a:buNone/>
            </a:pPr>
            <a:r>
              <a:rPr lang="en-US" b="1" u="sng" dirty="0"/>
              <a:t>Water Mains</a:t>
            </a:r>
          </a:p>
          <a:p>
            <a:r>
              <a:rPr lang="en-US" dirty="0"/>
              <a:t>Lincoln St. (1950) 8” AC  2600 ft.</a:t>
            </a:r>
          </a:p>
          <a:p>
            <a:r>
              <a:rPr lang="en-US" dirty="0"/>
              <a:t>Roosevelt Ave. (1966) 8” AC 2000 ft.</a:t>
            </a:r>
          </a:p>
          <a:p>
            <a:r>
              <a:rPr lang="en-US" dirty="0"/>
              <a:t>Spring St. ext. (1963)  8”AC 820 ft.</a:t>
            </a:r>
          </a:p>
          <a:p>
            <a:r>
              <a:rPr lang="en-US" dirty="0"/>
              <a:t>Pleasant St. (1964) 8” AC 500 ft.</a:t>
            </a:r>
          </a:p>
          <a:p>
            <a:r>
              <a:rPr lang="en-US" dirty="0"/>
              <a:t>South Main St. (1955) 6”CI 650 ft. (details)</a:t>
            </a:r>
          </a:p>
          <a:p>
            <a:r>
              <a:rPr lang="en-US" dirty="0" err="1"/>
              <a:t>Pittroff</a:t>
            </a:r>
            <a:r>
              <a:rPr lang="en-US" dirty="0"/>
              <a:t> Ave. (1958) 8” AC 1400 ft.</a:t>
            </a:r>
          </a:p>
          <a:p>
            <a:r>
              <a:rPr lang="en-US" dirty="0"/>
              <a:t>Berwyn St. ext. (1962) 8” AC 1000 ft.</a:t>
            </a:r>
          </a:p>
          <a:p>
            <a:r>
              <a:rPr lang="en-US" dirty="0"/>
              <a:t>Brainerd St. (1951) 8” AC 3315 ft.</a:t>
            </a:r>
          </a:p>
          <a:p>
            <a:r>
              <a:rPr lang="en-US" dirty="0"/>
              <a:t>16’’ pipeline (1951) from our take-off in Ludlow AC   36,960 ft. (7 miles)</a:t>
            </a:r>
          </a:p>
        </p:txBody>
      </p:sp>
    </p:spTree>
    <p:extLst>
      <p:ext uri="{BB962C8B-B14F-4D97-AF65-F5344CB8AC3E}">
        <p14:creationId xmlns:p14="http://schemas.microsoft.com/office/powerpoint/2010/main" val="3536177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B59C0-3F0A-3F33-A8AA-2D3188399EA4}"/>
              </a:ext>
            </a:extLst>
          </p:cNvPr>
          <p:cNvSpPr>
            <a:spLocks noGrp="1"/>
          </p:cNvSpPr>
          <p:nvPr>
            <p:ph type="title"/>
          </p:nvPr>
        </p:nvSpPr>
        <p:spPr/>
        <p:txBody>
          <a:bodyPr/>
          <a:lstStyle/>
          <a:p>
            <a:pPr algn="ctr"/>
            <a:r>
              <a:rPr lang="en-US" dirty="0"/>
              <a:t>Capital Needs Cont.</a:t>
            </a:r>
          </a:p>
        </p:txBody>
      </p:sp>
      <p:sp>
        <p:nvSpPr>
          <p:cNvPr id="3" name="Content Placeholder 2">
            <a:extLst>
              <a:ext uri="{FF2B5EF4-FFF2-40B4-BE49-F238E27FC236}">
                <a16:creationId xmlns:a16="http://schemas.microsoft.com/office/drawing/2014/main" id="{7F7DC97F-1701-E4A7-6144-7B7FD3D070DA}"/>
              </a:ext>
            </a:extLst>
          </p:cNvPr>
          <p:cNvSpPr>
            <a:spLocks noGrp="1"/>
          </p:cNvSpPr>
          <p:nvPr>
            <p:ph idx="1"/>
          </p:nvPr>
        </p:nvSpPr>
        <p:spPr/>
        <p:txBody>
          <a:bodyPr/>
          <a:lstStyle/>
          <a:p>
            <a:pPr marL="0" indent="0">
              <a:buNone/>
            </a:pPr>
            <a:r>
              <a:rPr lang="en-US" u="sng" dirty="0"/>
              <a:t>Cost of Replacement</a:t>
            </a:r>
          </a:p>
          <a:p>
            <a:pPr marL="0" indent="0">
              <a:buNone/>
            </a:pPr>
            <a:r>
              <a:rPr lang="en-US" dirty="0"/>
              <a:t>Total length  of all streets is  12,285 ft. (excluding 16” pipeline)</a:t>
            </a:r>
          </a:p>
          <a:p>
            <a:pPr marL="0" indent="0">
              <a:buNone/>
            </a:pPr>
            <a:endParaRPr lang="en-US" dirty="0"/>
          </a:p>
          <a:p>
            <a:pPr marL="0" indent="0">
              <a:buNone/>
            </a:pPr>
            <a:r>
              <a:rPr lang="en-US" dirty="0"/>
              <a:t>Today, the Water Dept. is performing the work @ an average of $55.00 per ft.  The total cost would be $675,000.00</a:t>
            </a:r>
          </a:p>
          <a:p>
            <a:pPr marL="0" indent="0">
              <a:buNone/>
            </a:pPr>
            <a:endParaRPr lang="en-US" dirty="0"/>
          </a:p>
          <a:p>
            <a:pPr marL="0" indent="0">
              <a:buNone/>
            </a:pPr>
            <a:r>
              <a:rPr lang="en-US" dirty="0"/>
              <a:t>If the work was to be put out for bid at today’s bid price, the cost would be @ approx. 250/ft. with a total cost of $3,000,000.00</a:t>
            </a:r>
          </a:p>
          <a:p>
            <a:pPr marL="0" indent="0">
              <a:buNone/>
            </a:pPr>
            <a:endParaRPr lang="en-US" dirty="0"/>
          </a:p>
        </p:txBody>
      </p:sp>
    </p:spTree>
    <p:extLst>
      <p:ext uri="{BB962C8B-B14F-4D97-AF65-F5344CB8AC3E}">
        <p14:creationId xmlns:p14="http://schemas.microsoft.com/office/powerpoint/2010/main" val="2669117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1C22A-C6DD-417D-2B45-AB15BB79A197}"/>
              </a:ext>
            </a:extLst>
          </p:cNvPr>
          <p:cNvSpPr>
            <a:spLocks noGrp="1"/>
          </p:cNvSpPr>
          <p:nvPr>
            <p:ph type="title"/>
          </p:nvPr>
        </p:nvSpPr>
        <p:spPr/>
        <p:txBody>
          <a:bodyPr/>
          <a:lstStyle/>
          <a:p>
            <a:pPr algn="ctr"/>
            <a:r>
              <a:rPr lang="en-US" dirty="0"/>
              <a:t>Conclusion</a:t>
            </a:r>
          </a:p>
        </p:txBody>
      </p:sp>
      <p:sp>
        <p:nvSpPr>
          <p:cNvPr id="3" name="Content Placeholder 2">
            <a:extLst>
              <a:ext uri="{FF2B5EF4-FFF2-40B4-BE49-F238E27FC236}">
                <a16:creationId xmlns:a16="http://schemas.microsoft.com/office/drawing/2014/main" id="{63AE8BA2-B986-9F2D-0AEE-6CF28BDA3C47}"/>
              </a:ext>
            </a:extLst>
          </p:cNvPr>
          <p:cNvSpPr>
            <a:spLocks noGrp="1"/>
          </p:cNvSpPr>
          <p:nvPr>
            <p:ph idx="1"/>
          </p:nvPr>
        </p:nvSpPr>
        <p:spPr/>
        <p:txBody>
          <a:bodyPr/>
          <a:lstStyle/>
          <a:p>
            <a:pPr marL="0" indent="0">
              <a:buNone/>
            </a:pPr>
            <a:r>
              <a:rPr lang="en-US" dirty="0"/>
              <a:t>The future capital needs are significant and necessary in order to address the nationwide infrastructure concern.  Municipal budgets are grappling with increased operational costs such as health insurance, retirement, employee retention, material and fuel increases , etc.  Additionally, Cell Tower rentals are down $35,000.00 with the loss of Sprint at the Alvord St. Tank</a:t>
            </a:r>
          </a:p>
          <a:p>
            <a:pPr marL="0" indent="0">
              <a:buNone/>
            </a:pPr>
            <a:r>
              <a:rPr lang="en-US" dirty="0"/>
              <a:t>As identified in previous slides, funding sources are limited within our operation and will fall short in order for the capital needs to be adequately addressed.  </a:t>
            </a:r>
          </a:p>
        </p:txBody>
      </p:sp>
    </p:spTree>
    <p:extLst>
      <p:ext uri="{BB962C8B-B14F-4D97-AF65-F5344CB8AC3E}">
        <p14:creationId xmlns:p14="http://schemas.microsoft.com/office/powerpoint/2010/main" val="3625194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850E1-9BED-CA8A-F9E2-FB82F509719E}"/>
              </a:ext>
            </a:extLst>
          </p:cNvPr>
          <p:cNvSpPr>
            <a:spLocks noGrp="1"/>
          </p:cNvSpPr>
          <p:nvPr>
            <p:ph type="title"/>
          </p:nvPr>
        </p:nvSpPr>
        <p:spPr/>
        <p:txBody>
          <a:bodyPr>
            <a:normAutofit fontScale="90000"/>
          </a:bodyPr>
          <a:lstStyle/>
          <a:p>
            <a:pPr algn="ctr"/>
            <a:br>
              <a:rPr lang="en-US" dirty="0"/>
            </a:br>
            <a:br>
              <a:rPr lang="en-US" dirty="0"/>
            </a:br>
            <a:br>
              <a:rPr lang="en-US" dirty="0"/>
            </a:br>
            <a:br>
              <a:rPr lang="en-US" dirty="0"/>
            </a:br>
            <a:br>
              <a:rPr lang="en-US" dirty="0"/>
            </a:br>
            <a:br>
              <a:rPr lang="en-US" dirty="0"/>
            </a:br>
            <a:r>
              <a:rPr lang="en-US" dirty="0"/>
              <a:t>Questions?</a:t>
            </a:r>
          </a:p>
        </p:txBody>
      </p:sp>
      <p:sp>
        <p:nvSpPr>
          <p:cNvPr id="3" name="Content Placeholder 2">
            <a:extLst>
              <a:ext uri="{FF2B5EF4-FFF2-40B4-BE49-F238E27FC236}">
                <a16:creationId xmlns:a16="http://schemas.microsoft.com/office/drawing/2014/main" id="{36DCF812-D472-E320-766D-54C227606BE9}"/>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265147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3">
            <a:alphaModFix amt="25000"/>
          </a:blip>
          <a:srcRect b="15730"/>
          <a:stretch/>
        </p:blipFill>
        <p:spPr>
          <a:xfrm>
            <a:off x="20" y="1"/>
            <a:ext cx="12191980" cy="6858000"/>
          </a:xfrm>
          <a:prstGeom prst="rect">
            <a:avLst/>
          </a:prstGeom>
        </p:spPr>
      </p:pic>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p:txBody>
          <a:bodyPr>
            <a:normAutofit/>
          </a:bodyPr>
          <a:lstStyle/>
          <a:p>
            <a:pPr algn="ctr"/>
            <a:r>
              <a:rPr lang="en-US" dirty="0"/>
              <a:t>History of Capital Improvements</a:t>
            </a:r>
          </a:p>
        </p:txBody>
      </p:sp>
      <p:sp>
        <p:nvSpPr>
          <p:cNvPr id="5" name="Content Placeholder 4">
            <a:extLst>
              <a:ext uri="{FF2B5EF4-FFF2-40B4-BE49-F238E27FC236}">
                <a16:creationId xmlns:a16="http://schemas.microsoft.com/office/drawing/2014/main" id="{6D759410-7C4C-43C1-13A3-ADECCD7083EA}"/>
              </a:ext>
            </a:extLst>
          </p:cNvPr>
          <p:cNvSpPr>
            <a:spLocks noGrp="1"/>
          </p:cNvSpPr>
          <p:nvPr>
            <p:ph idx="1"/>
          </p:nvPr>
        </p:nvSpPr>
        <p:spPr>
          <a:xfrm>
            <a:off x="767662" y="1749411"/>
            <a:ext cx="10233800" cy="4351338"/>
          </a:xfrm>
        </p:spPr>
        <p:txBody>
          <a:bodyPr>
            <a:normAutofit fontScale="92500" lnSpcReduction="10000"/>
          </a:bodyPr>
          <a:lstStyle/>
          <a:p>
            <a:pPr marL="0" indent="0" algn="ctr">
              <a:buNone/>
            </a:pPr>
            <a:r>
              <a:rPr lang="en-US" dirty="0"/>
              <a:t>The Water Department – Fire District No.1 has made significant improvements within the distribution system over the last 22 years. Other improvements have been made prior to information contained within this presentation.</a:t>
            </a:r>
          </a:p>
          <a:p>
            <a:pPr marL="0" indent="0" algn="ctr">
              <a:buNone/>
            </a:pPr>
            <a:r>
              <a:rPr lang="en-US" dirty="0"/>
              <a:t>Water infrastructure across the country is aging and in need of replacement.  The Fire District has done a great job addressing those concerns historically, but we have a long way to go.  Total cost of the improvements to date is </a:t>
            </a:r>
            <a:r>
              <a:rPr lang="en-US" b="1" dirty="0"/>
              <a:t>$3,675,840.35</a:t>
            </a:r>
            <a:r>
              <a:rPr lang="en-US" dirty="0"/>
              <a:t>.</a:t>
            </a:r>
          </a:p>
          <a:p>
            <a:pPr marL="0" indent="0" algn="ctr">
              <a:buNone/>
            </a:pPr>
            <a:r>
              <a:rPr lang="en-US" dirty="0"/>
              <a:t>Some examples of those improvements are as follows:</a:t>
            </a:r>
          </a:p>
          <a:p>
            <a:pPr marL="0" indent="0" algn="ctr">
              <a:buNone/>
            </a:pPr>
            <a:endParaRPr lang="en-US" dirty="0"/>
          </a:p>
          <a:p>
            <a:pPr marL="0" indent="0" algn="ctr">
              <a:buNone/>
            </a:pPr>
            <a:r>
              <a:rPr lang="en-US" dirty="0"/>
              <a:t> </a:t>
            </a:r>
          </a:p>
        </p:txBody>
      </p:sp>
    </p:spTree>
    <p:extLst>
      <p:ext uri="{BB962C8B-B14F-4D97-AF65-F5344CB8AC3E}">
        <p14:creationId xmlns:p14="http://schemas.microsoft.com/office/powerpoint/2010/main" val="2692957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EDD90-446C-53DB-5548-40B9BF3CB836}"/>
              </a:ext>
            </a:extLst>
          </p:cNvPr>
          <p:cNvSpPr>
            <a:spLocks noGrp="1"/>
          </p:cNvSpPr>
          <p:nvPr>
            <p:ph type="title"/>
          </p:nvPr>
        </p:nvSpPr>
        <p:spPr/>
        <p:txBody>
          <a:bodyPr>
            <a:normAutofit fontScale="90000"/>
          </a:bodyPr>
          <a:lstStyle/>
          <a:p>
            <a:r>
              <a:rPr lang="en-US" dirty="0"/>
              <a:t>Alvord St. Water Tank @14 Mulligan Dr.</a:t>
            </a:r>
            <a:br>
              <a:rPr lang="en-US" dirty="0"/>
            </a:br>
            <a:r>
              <a:rPr lang="en-US" dirty="0"/>
              <a:t>                     </a:t>
            </a:r>
            <a:r>
              <a:rPr lang="en-US" sz="4400" dirty="0"/>
              <a:t>1.5 Million Gallons</a:t>
            </a:r>
          </a:p>
        </p:txBody>
      </p:sp>
      <p:sp>
        <p:nvSpPr>
          <p:cNvPr id="3" name="Content Placeholder 2">
            <a:extLst>
              <a:ext uri="{FF2B5EF4-FFF2-40B4-BE49-F238E27FC236}">
                <a16:creationId xmlns:a16="http://schemas.microsoft.com/office/drawing/2014/main" id="{AE536A25-1655-428C-52EB-6DB1A305B135}"/>
              </a:ext>
            </a:extLst>
          </p:cNvPr>
          <p:cNvSpPr>
            <a:spLocks noGrp="1"/>
          </p:cNvSpPr>
          <p:nvPr>
            <p:ph idx="1"/>
          </p:nvPr>
        </p:nvSpPr>
        <p:spPr/>
        <p:txBody>
          <a:bodyPr/>
          <a:lstStyle/>
          <a:p>
            <a:pPr algn="ctr"/>
            <a:r>
              <a:rPr lang="en-US" dirty="0"/>
              <a:t>Exterior Tank Painting           2003            $799,000.00 </a:t>
            </a:r>
          </a:p>
          <a:p>
            <a:pPr marL="0" indent="0">
              <a:buNone/>
            </a:pPr>
            <a:r>
              <a:rPr lang="en-US" sz="2000" dirty="0"/>
              <a:t>Coating has a projected life span of 15 to 20 years. Tank was evaluated by Core Tek in November of 2022 and recommended an overcoat in 3-5 years and would extend the current coating system an additional 8-10 years.  Alternatively, a full blast of the exterior and recoating would provide a coating lifespan of 25-30 years.</a:t>
            </a:r>
          </a:p>
          <a:p>
            <a:pPr marL="0" indent="0">
              <a:buNone/>
            </a:pPr>
            <a:endParaRPr lang="en-US" sz="2000" dirty="0"/>
          </a:p>
          <a:p>
            <a:pPr algn="ctr"/>
            <a:r>
              <a:rPr lang="en-US" dirty="0"/>
              <a:t>Interior Tank Painting            2015            $683,000.00</a:t>
            </a:r>
          </a:p>
          <a:p>
            <a:pPr marL="0" indent="0">
              <a:buNone/>
            </a:pPr>
            <a:r>
              <a:rPr lang="en-US" sz="2000" dirty="0"/>
              <a:t> Coating system was a 30 mil plural component system that has a projected lifespan of 30+ years.  The District is required to perform interior inspections every 3-5 years. Last inspection and interior cleaning was 2021.</a:t>
            </a:r>
            <a:endParaRPr lang="en-US" dirty="0"/>
          </a:p>
          <a:p>
            <a:endParaRPr lang="en-US" dirty="0"/>
          </a:p>
        </p:txBody>
      </p:sp>
      <p:pic>
        <p:nvPicPr>
          <p:cNvPr id="5" name="Picture 4">
            <a:extLst>
              <a:ext uri="{FF2B5EF4-FFF2-40B4-BE49-F238E27FC236}">
                <a16:creationId xmlns:a16="http://schemas.microsoft.com/office/drawing/2014/main" id="{97C03F58-6219-B32B-C0D8-42E05E8457B7}"/>
              </a:ext>
            </a:extLst>
          </p:cNvPr>
          <p:cNvPicPr>
            <a:picLocks noChangeAspect="1"/>
          </p:cNvPicPr>
          <p:nvPr/>
        </p:nvPicPr>
        <p:blipFill>
          <a:blip r:embed="rId2"/>
          <a:stretch>
            <a:fillRect/>
          </a:stretch>
        </p:blipFill>
        <p:spPr>
          <a:xfrm>
            <a:off x="4753762" y="5352175"/>
            <a:ext cx="1862356" cy="1396767"/>
          </a:xfrm>
          <a:prstGeom prst="rect">
            <a:avLst/>
          </a:prstGeom>
        </p:spPr>
      </p:pic>
    </p:spTree>
    <p:extLst>
      <p:ext uri="{BB962C8B-B14F-4D97-AF65-F5344CB8AC3E}">
        <p14:creationId xmlns:p14="http://schemas.microsoft.com/office/powerpoint/2010/main" val="1252642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BC813-B5E9-5EEE-CF39-AF712D30F0F4}"/>
              </a:ext>
            </a:extLst>
          </p:cNvPr>
          <p:cNvSpPr>
            <a:spLocks noGrp="1"/>
          </p:cNvSpPr>
          <p:nvPr>
            <p:ph type="title"/>
          </p:nvPr>
        </p:nvSpPr>
        <p:spPr/>
        <p:txBody>
          <a:bodyPr>
            <a:normAutofit fontScale="90000"/>
          </a:bodyPr>
          <a:lstStyle/>
          <a:p>
            <a:pPr algn="ctr"/>
            <a:r>
              <a:rPr lang="en-US" dirty="0"/>
              <a:t>Industrial Dr. Tank @ 8 Industrial Dr. </a:t>
            </a:r>
            <a:br>
              <a:rPr lang="en-US" dirty="0"/>
            </a:br>
            <a:r>
              <a:rPr lang="en-US" sz="4400" dirty="0"/>
              <a:t>1.5 Million Gallons</a:t>
            </a:r>
          </a:p>
        </p:txBody>
      </p:sp>
      <p:sp>
        <p:nvSpPr>
          <p:cNvPr id="3" name="Content Placeholder 2">
            <a:extLst>
              <a:ext uri="{FF2B5EF4-FFF2-40B4-BE49-F238E27FC236}">
                <a16:creationId xmlns:a16="http://schemas.microsoft.com/office/drawing/2014/main" id="{36526E3B-928F-FCC5-85A3-2871F3FE14B6}"/>
              </a:ext>
            </a:extLst>
          </p:cNvPr>
          <p:cNvSpPr>
            <a:spLocks noGrp="1"/>
          </p:cNvSpPr>
          <p:nvPr>
            <p:ph idx="1"/>
          </p:nvPr>
        </p:nvSpPr>
        <p:spPr/>
        <p:txBody>
          <a:bodyPr/>
          <a:lstStyle/>
          <a:p>
            <a:pPr algn="ctr"/>
            <a:r>
              <a:rPr lang="en-US" dirty="0"/>
              <a:t>Exterior Tank Painting   2005   </a:t>
            </a:r>
            <a:r>
              <a:rPr lang="en-US" b="1" dirty="0"/>
              <a:t>$403,131.00  </a:t>
            </a:r>
          </a:p>
          <a:p>
            <a:pPr marL="0" indent="0">
              <a:buNone/>
            </a:pPr>
            <a:r>
              <a:rPr lang="en-US" sz="2000" dirty="0"/>
              <a:t>Same language from Core Tex applies to this tank. Coating System is in exceptional condition.  Water Dept. Staff performed spot repairs in the fall of 2022 to address rust areas.</a:t>
            </a:r>
          </a:p>
          <a:p>
            <a:pPr marL="0" indent="0">
              <a:buNone/>
            </a:pPr>
            <a:endParaRPr lang="en-US" sz="2000" dirty="0"/>
          </a:p>
          <a:p>
            <a:pPr algn="ctr"/>
            <a:r>
              <a:rPr lang="en-US" dirty="0"/>
              <a:t>Interior Tank Painting   2010   </a:t>
            </a:r>
            <a:r>
              <a:rPr lang="en-US" b="1" dirty="0"/>
              <a:t>$ 399,425.00 </a:t>
            </a:r>
          </a:p>
          <a:p>
            <a:pPr marL="0" indent="0">
              <a:buNone/>
            </a:pPr>
            <a:r>
              <a:rPr lang="en-US" sz="2000" dirty="0"/>
              <a:t>The District is required to perform interior inspections every 3-5 years. Last inspection and interior cleaning was 2019.</a:t>
            </a:r>
          </a:p>
          <a:p>
            <a:pPr marL="0" indent="0">
              <a:buNone/>
            </a:pPr>
            <a:r>
              <a:rPr lang="en-US" sz="2000" dirty="0"/>
              <a:t> </a:t>
            </a:r>
          </a:p>
          <a:p>
            <a:pPr marL="0" indent="0">
              <a:buNone/>
            </a:pPr>
            <a:endParaRPr lang="en-US" dirty="0"/>
          </a:p>
        </p:txBody>
      </p:sp>
      <p:pic>
        <p:nvPicPr>
          <p:cNvPr id="7" name="Picture 6">
            <a:extLst>
              <a:ext uri="{FF2B5EF4-FFF2-40B4-BE49-F238E27FC236}">
                <a16:creationId xmlns:a16="http://schemas.microsoft.com/office/drawing/2014/main" id="{AEA03270-49B0-7562-FD10-B2FB8938BB5B}"/>
              </a:ext>
            </a:extLst>
          </p:cNvPr>
          <p:cNvPicPr>
            <a:picLocks noChangeAspect="1"/>
          </p:cNvPicPr>
          <p:nvPr/>
        </p:nvPicPr>
        <p:blipFill>
          <a:blip r:embed="rId2"/>
          <a:stretch>
            <a:fillRect/>
          </a:stretch>
        </p:blipFill>
        <p:spPr>
          <a:xfrm>
            <a:off x="4734746" y="4754063"/>
            <a:ext cx="2446230" cy="1834673"/>
          </a:xfrm>
          <a:prstGeom prst="rect">
            <a:avLst/>
          </a:prstGeom>
        </p:spPr>
      </p:pic>
    </p:spTree>
    <p:extLst>
      <p:ext uri="{BB962C8B-B14F-4D97-AF65-F5344CB8AC3E}">
        <p14:creationId xmlns:p14="http://schemas.microsoft.com/office/powerpoint/2010/main" val="3427679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6A342-B138-9EE5-3179-0765B73C85CE}"/>
              </a:ext>
            </a:extLst>
          </p:cNvPr>
          <p:cNvSpPr>
            <a:spLocks noGrp="1"/>
          </p:cNvSpPr>
          <p:nvPr>
            <p:ph type="title"/>
          </p:nvPr>
        </p:nvSpPr>
        <p:spPr/>
        <p:txBody>
          <a:bodyPr>
            <a:normAutofit fontScale="90000"/>
          </a:bodyPr>
          <a:lstStyle/>
          <a:p>
            <a:pPr algn="ctr"/>
            <a:r>
              <a:rPr lang="en-US" dirty="0"/>
              <a:t>Ludlow Treatment Facility </a:t>
            </a:r>
            <a:br>
              <a:rPr lang="en-US" dirty="0"/>
            </a:br>
            <a:r>
              <a:rPr lang="en-US" dirty="0"/>
              <a:t>@444 Fuller St. Ludlow</a:t>
            </a:r>
          </a:p>
        </p:txBody>
      </p:sp>
      <p:sp>
        <p:nvSpPr>
          <p:cNvPr id="3" name="Content Placeholder 2">
            <a:extLst>
              <a:ext uri="{FF2B5EF4-FFF2-40B4-BE49-F238E27FC236}">
                <a16:creationId xmlns:a16="http://schemas.microsoft.com/office/drawing/2014/main" id="{24F9038D-F819-DB4C-3395-0F85D66FD038}"/>
              </a:ext>
            </a:extLst>
          </p:cNvPr>
          <p:cNvSpPr>
            <a:spLocks noGrp="1"/>
          </p:cNvSpPr>
          <p:nvPr>
            <p:ph idx="1"/>
          </p:nvPr>
        </p:nvSpPr>
        <p:spPr>
          <a:xfrm>
            <a:off x="1120000" y="2013357"/>
            <a:ext cx="10233800" cy="4163605"/>
          </a:xfrm>
        </p:spPr>
        <p:txBody>
          <a:bodyPr/>
          <a:lstStyle/>
          <a:p>
            <a:pPr algn="ctr"/>
            <a:r>
              <a:rPr lang="en-US" dirty="0"/>
              <a:t>Upgrade to Ludlow Facility   2006           $1,089,000.00</a:t>
            </a:r>
          </a:p>
          <a:p>
            <a:pPr marL="0" indent="0" algn="ctr">
              <a:buNone/>
            </a:pPr>
            <a:endParaRPr lang="en-US" sz="2000" dirty="0"/>
          </a:p>
          <a:p>
            <a:pPr marL="0" indent="0" algn="ctr">
              <a:buNone/>
            </a:pPr>
            <a:r>
              <a:rPr lang="en-US" sz="2000" dirty="0"/>
              <a:t>Upgrade included the installation of a 100 horsepower booster pump.  The District Bonded for this project through the State Revolving Fund (presently Clean Water Trust) for a 20 year note at 2% interest.  The Bond will be fully paid in July of 2025.</a:t>
            </a:r>
          </a:p>
        </p:txBody>
      </p:sp>
      <p:pic>
        <p:nvPicPr>
          <p:cNvPr id="7" name="Picture 6">
            <a:extLst>
              <a:ext uri="{FF2B5EF4-FFF2-40B4-BE49-F238E27FC236}">
                <a16:creationId xmlns:a16="http://schemas.microsoft.com/office/drawing/2014/main" id="{B84E7EB3-13FB-690B-1170-A0AC4EAB15E6}"/>
              </a:ext>
            </a:extLst>
          </p:cNvPr>
          <p:cNvPicPr>
            <a:picLocks noChangeAspect="1"/>
          </p:cNvPicPr>
          <p:nvPr/>
        </p:nvPicPr>
        <p:blipFill>
          <a:blip r:embed="rId2"/>
          <a:stretch>
            <a:fillRect/>
          </a:stretch>
        </p:blipFill>
        <p:spPr>
          <a:xfrm>
            <a:off x="2032000" y="4093828"/>
            <a:ext cx="3177563" cy="2383172"/>
          </a:xfrm>
          <a:prstGeom prst="rect">
            <a:avLst/>
          </a:prstGeom>
        </p:spPr>
      </p:pic>
      <p:pic>
        <p:nvPicPr>
          <p:cNvPr id="9" name="Picture 8">
            <a:extLst>
              <a:ext uri="{FF2B5EF4-FFF2-40B4-BE49-F238E27FC236}">
                <a16:creationId xmlns:a16="http://schemas.microsoft.com/office/drawing/2014/main" id="{AFCD19ED-D54E-5931-FF7F-5913AB9EDEC1}"/>
              </a:ext>
            </a:extLst>
          </p:cNvPr>
          <p:cNvPicPr>
            <a:picLocks noChangeAspect="1"/>
          </p:cNvPicPr>
          <p:nvPr/>
        </p:nvPicPr>
        <p:blipFill>
          <a:blip r:embed="rId3"/>
          <a:stretch>
            <a:fillRect/>
          </a:stretch>
        </p:blipFill>
        <p:spPr>
          <a:xfrm>
            <a:off x="5858313" y="4093828"/>
            <a:ext cx="3685561" cy="2405803"/>
          </a:xfrm>
          <a:prstGeom prst="rect">
            <a:avLst/>
          </a:prstGeom>
        </p:spPr>
      </p:pic>
    </p:spTree>
    <p:extLst>
      <p:ext uri="{BB962C8B-B14F-4D97-AF65-F5344CB8AC3E}">
        <p14:creationId xmlns:p14="http://schemas.microsoft.com/office/powerpoint/2010/main" val="1510692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96E25-DB5C-50EA-9D05-6C427177996E}"/>
              </a:ext>
            </a:extLst>
          </p:cNvPr>
          <p:cNvSpPr>
            <a:spLocks noGrp="1"/>
          </p:cNvSpPr>
          <p:nvPr>
            <p:ph type="title"/>
          </p:nvPr>
        </p:nvSpPr>
        <p:spPr/>
        <p:txBody>
          <a:bodyPr>
            <a:normAutofit fontScale="90000"/>
          </a:bodyPr>
          <a:lstStyle/>
          <a:p>
            <a:pPr algn="ctr"/>
            <a:r>
              <a:rPr lang="en-US" dirty="0"/>
              <a:t>Pressure Regulating Valve Vault@ So. Hadley/ Granby Line on New Ludlow Rd.</a:t>
            </a:r>
            <a:br>
              <a:rPr lang="en-US" dirty="0"/>
            </a:br>
            <a:endParaRPr lang="en-US" dirty="0"/>
          </a:p>
        </p:txBody>
      </p:sp>
      <p:sp>
        <p:nvSpPr>
          <p:cNvPr id="3" name="Content Placeholder 2">
            <a:extLst>
              <a:ext uri="{FF2B5EF4-FFF2-40B4-BE49-F238E27FC236}">
                <a16:creationId xmlns:a16="http://schemas.microsoft.com/office/drawing/2014/main" id="{FCA169CC-FDD7-F07E-DCD7-45AF1F554ECD}"/>
              </a:ext>
            </a:extLst>
          </p:cNvPr>
          <p:cNvSpPr>
            <a:spLocks noGrp="1"/>
          </p:cNvSpPr>
          <p:nvPr>
            <p:ph idx="1"/>
          </p:nvPr>
        </p:nvSpPr>
        <p:spPr>
          <a:xfrm>
            <a:off x="1120000" y="1825625"/>
            <a:ext cx="10233800" cy="4935902"/>
          </a:xfrm>
        </p:spPr>
        <p:txBody>
          <a:bodyPr/>
          <a:lstStyle/>
          <a:p>
            <a:r>
              <a:rPr lang="en-US" dirty="0"/>
              <a:t>Implementation of SCADA System    2001     $240,000.00</a:t>
            </a:r>
          </a:p>
          <a:p>
            <a:r>
              <a:rPr lang="en-US" dirty="0"/>
              <a:t>PLC’s were upgraded in 2021                                  $55,000.00</a:t>
            </a:r>
          </a:p>
          <a:p>
            <a:r>
              <a:rPr lang="en-US" dirty="0"/>
              <a:t>Valve was rebuilt in 2022                                          $ 7,284.25</a:t>
            </a:r>
          </a:p>
          <a:p>
            <a:pPr marL="0" indent="0" algn="ctr">
              <a:buNone/>
            </a:pPr>
            <a:r>
              <a:rPr lang="en-US" sz="2000" dirty="0"/>
              <a:t>Implementation included rebuilding of the valve and installing programmable logic controllers at 4 locations within the district as well as the Ludlow Facility as part of the upgrade.</a:t>
            </a:r>
          </a:p>
        </p:txBody>
      </p:sp>
      <p:pic>
        <p:nvPicPr>
          <p:cNvPr id="7" name="Picture 6">
            <a:extLst>
              <a:ext uri="{FF2B5EF4-FFF2-40B4-BE49-F238E27FC236}">
                <a16:creationId xmlns:a16="http://schemas.microsoft.com/office/drawing/2014/main" id="{A82275F3-F0CC-9B0F-54DC-80786D0D29AA}"/>
              </a:ext>
            </a:extLst>
          </p:cNvPr>
          <p:cNvPicPr>
            <a:picLocks noChangeAspect="1"/>
          </p:cNvPicPr>
          <p:nvPr/>
        </p:nvPicPr>
        <p:blipFill>
          <a:blip r:embed="rId2"/>
          <a:stretch>
            <a:fillRect/>
          </a:stretch>
        </p:blipFill>
        <p:spPr>
          <a:xfrm>
            <a:off x="1725608" y="4393530"/>
            <a:ext cx="2799127" cy="2099345"/>
          </a:xfrm>
          <a:prstGeom prst="rect">
            <a:avLst/>
          </a:prstGeom>
        </p:spPr>
      </p:pic>
      <p:pic>
        <p:nvPicPr>
          <p:cNvPr id="9" name="Picture 8">
            <a:extLst>
              <a:ext uri="{FF2B5EF4-FFF2-40B4-BE49-F238E27FC236}">
                <a16:creationId xmlns:a16="http://schemas.microsoft.com/office/drawing/2014/main" id="{19C44216-8CC2-E213-DEE9-76EF38B585FF}"/>
              </a:ext>
            </a:extLst>
          </p:cNvPr>
          <p:cNvPicPr>
            <a:picLocks noChangeAspect="1"/>
          </p:cNvPicPr>
          <p:nvPr/>
        </p:nvPicPr>
        <p:blipFill>
          <a:blip r:embed="rId3"/>
          <a:stretch>
            <a:fillRect/>
          </a:stretch>
        </p:blipFill>
        <p:spPr>
          <a:xfrm>
            <a:off x="6896624" y="3981145"/>
            <a:ext cx="2085287" cy="2780382"/>
          </a:xfrm>
          <a:prstGeom prst="rect">
            <a:avLst/>
          </a:prstGeom>
        </p:spPr>
      </p:pic>
    </p:spTree>
    <p:extLst>
      <p:ext uri="{BB962C8B-B14F-4D97-AF65-F5344CB8AC3E}">
        <p14:creationId xmlns:p14="http://schemas.microsoft.com/office/powerpoint/2010/main" val="2657867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E98BA-3104-6AE3-871C-A56D8E82E40F}"/>
              </a:ext>
            </a:extLst>
          </p:cNvPr>
          <p:cNvSpPr>
            <a:spLocks noGrp="1"/>
          </p:cNvSpPr>
          <p:nvPr>
            <p:ph type="title"/>
          </p:nvPr>
        </p:nvSpPr>
        <p:spPr/>
        <p:txBody>
          <a:bodyPr/>
          <a:lstStyle/>
          <a:p>
            <a:pPr algn="ctr"/>
            <a:r>
              <a:rPr lang="en-US" dirty="0"/>
              <a:t>Water Main Replacement</a:t>
            </a:r>
          </a:p>
        </p:txBody>
      </p:sp>
      <p:sp>
        <p:nvSpPr>
          <p:cNvPr id="3" name="Content Placeholder 2">
            <a:extLst>
              <a:ext uri="{FF2B5EF4-FFF2-40B4-BE49-F238E27FC236}">
                <a16:creationId xmlns:a16="http://schemas.microsoft.com/office/drawing/2014/main" id="{871747BC-8C09-E6BB-771B-EF8087C84B00}"/>
              </a:ext>
            </a:extLst>
          </p:cNvPr>
          <p:cNvSpPr>
            <a:spLocks noGrp="1"/>
          </p:cNvSpPr>
          <p:nvPr>
            <p:ph idx="1"/>
          </p:nvPr>
        </p:nvSpPr>
        <p:spPr>
          <a:xfrm>
            <a:off x="1120000" y="1825625"/>
            <a:ext cx="10233800" cy="3847387"/>
          </a:xfrm>
        </p:spPr>
        <p:txBody>
          <a:bodyPr>
            <a:normAutofit/>
          </a:bodyPr>
          <a:lstStyle/>
          <a:p>
            <a:r>
              <a:rPr lang="en-US" dirty="0"/>
              <a:t>Fire District No. 1 is responsible for maintaining approximately 82 miles of watermains.</a:t>
            </a:r>
          </a:p>
          <a:p>
            <a:pPr marL="0" indent="0">
              <a:buNone/>
            </a:pPr>
            <a:endParaRPr lang="en-US" dirty="0"/>
          </a:p>
          <a:p>
            <a:r>
              <a:rPr lang="en-US" dirty="0"/>
              <a:t> The Following Excel spreadsheets on the next 4 slides indicate all of the watermains that have been replaced within the last 22 years. In addition, there were water mains that were replaced prior to 2002 and all were subcontracted out to install them.   Thankfully most of the work in the following slides has been performed in-house maximizing funding and saving the ratepayers.</a:t>
            </a:r>
          </a:p>
        </p:txBody>
      </p:sp>
    </p:spTree>
    <p:extLst>
      <p:ext uri="{BB962C8B-B14F-4D97-AF65-F5344CB8AC3E}">
        <p14:creationId xmlns:p14="http://schemas.microsoft.com/office/powerpoint/2010/main" val="1695516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AF70D9-F3C1-BDB8-638E-D1BF49558EAF}"/>
              </a:ext>
            </a:extLst>
          </p:cNvPr>
          <p:cNvSpPr>
            <a:spLocks noGrp="1"/>
          </p:cNvSpPr>
          <p:nvPr>
            <p:ph idx="1"/>
          </p:nvPr>
        </p:nvSpPr>
        <p:spPr>
          <a:xfrm>
            <a:off x="979100" y="612644"/>
            <a:ext cx="10233800" cy="5340287"/>
          </a:xfrm>
        </p:spPr>
        <p:txBody>
          <a:bodyPr>
            <a:normAutofit/>
          </a:bodyPr>
          <a:lstStyle/>
          <a:p>
            <a:pPr marL="0" indent="0" algn="ctr">
              <a:buNone/>
            </a:pPr>
            <a:r>
              <a:rPr lang="en-US" dirty="0"/>
              <a:t>In summary, a total of 51 streets have upgraded watermains.  Some mains were funded through grants and other monies as indicated in red.  Here is a summary of those efforts.</a:t>
            </a:r>
          </a:p>
          <a:p>
            <a:pPr marL="0" indent="0" algn="ctr">
              <a:buNone/>
            </a:pPr>
            <a:endParaRPr lang="en-US" dirty="0"/>
          </a:p>
          <a:p>
            <a:r>
              <a:rPr lang="en-US" dirty="0"/>
              <a:t>A total of  </a:t>
            </a:r>
            <a:r>
              <a:rPr lang="en-US" b="1" dirty="0"/>
              <a:t>64, 026 ft</a:t>
            </a:r>
            <a:r>
              <a:rPr lang="en-US" dirty="0"/>
              <a:t>. or </a:t>
            </a:r>
            <a:r>
              <a:rPr lang="en-US" b="1" dirty="0"/>
              <a:t>12.13 miles </a:t>
            </a:r>
            <a:r>
              <a:rPr lang="en-US" dirty="0"/>
              <a:t>of watermain have been replaced.</a:t>
            </a:r>
          </a:p>
          <a:p>
            <a:pPr marL="0" indent="0">
              <a:buNone/>
            </a:pPr>
            <a:endParaRPr lang="en-US" dirty="0"/>
          </a:p>
          <a:p>
            <a:r>
              <a:rPr lang="en-US" dirty="0"/>
              <a:t>Total cost of those replacements was </a:t>
            </a:r>
            <a:r>
              <a:rPr lang="en-US" b="1" dirty="0"/>
              <a:t>$ 3,564,476.47</a:t>
            </a:r>
            <a:r>
              <a:rPr lang="en-US" dirty="0"/>
              <a:t>. The Newton St. Watermain was the only borrowing the District incurred with a 0% loan for 10 years from the MWRA. There is 4 yrs. remaining on loan @$203,000.00 per year.</a:t>
            </a:r>
          </a:p>
        </p:txBody>
      </p:sp>
    </p:spTree>
    <p:extLst>
      <p:ext uri="{BB962C8B-B14F-4D97-AF65-F5344CB8AC3E}">
        <p14:creationId xmlns:p14="http://schemas.microsoft.com/office/powerpoint/2010/main" val="1213580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963D6-F120-57F6-9EEA-328D4BD157FD}"/>
              </a:ext>
            </a:extLst>
          </p:cNvPr>
          <p:cNvSpPr>
            <a:spLocks noGrp="1"/>
          </p:cNvSpPr>
          <p:nvPr>
            <p:ph type="title"/>
          </p:nvPr>
        </p:nvSpPr>
        <p:spPr/>
        <p:txBody>
          <a:bodyPr/>
          <a:lstStyle/>
          <a:p>
            <a:pPr algn="ctr"/>
            <a:r>
              <a:rPr lang="en-US" dirty="0"/>
              <a:t>Examples of aging infrastructure</a:t>
            </a:r>
          </a:p>
        </p:txBody>
      </p:sp>
      <p:pic>
        <p:nvPicPr>
          <p:cNvPr id="5" name="Content Placeholder 4">
            <a:extLst>
              <a:ext uri="{FF2B5EF4-FFF2-40B4-BE49-F238E27FC236}">
                <a16:creationId xmlns:a16="http://schemas.microsoft.com/office/drawing/2014/main" id="{A7469B8A-A2A0-69E7-2FF8-9FE30089998A}"/>
              </a:ext>
            </a:extLst>
          </p:cNvPr>
          <p:cNvPicPr>
            <a:picLocks noGrp="1" noChangeAspect="1"/>
          </p:cNvPicPr>
          <p:nvPr>
            <p:ph idx="1"/>
          </p:nvPr>
        </p:nvPicPr>
        <p:blipFill>
          <a:blip r:embed="rId2"/>
          <a:stretch>
            <a:fillRect/>
          </a:stretch>
        </p:blipFill>
        <p:spPr>
          <a:xfrm rot="5400000">
            <a:off x="465392" y="2178731"/>
            <a:ext cx="3719780" cy="2789835"/>
          </a:xfrm>
        </p:spPr>
      </p:pic>
      <p:pic>
        <p:nvPicPr>
          <p:cNvPr id="7" name="Picture 6">
            <a:extLst>
              <a:ext uri="{FF2B5EF4-FFF2-40B4-BE49-F238E27FC236}">
                <a16:creationId xmlns:a16="http://schemas.microsoft.com/office/drawing/2014/main" id="{1716DA18-76BF-2AD6-CA31-209BE9CC4751}"/>
              </a:ext>
            </a:extLst>
          </p:cNvPr>
          <p:cNvPicPr>
            <a:picLocks noChangeAspect="1"/>
          </p:cNvPicPr>
          <p:nvPr/>
        </p:nvPicPr>
        <p:blipFill>
          <a:blip r:embed="rId3"/>
          <a:stretch>
            <a:fillRect/>
          </a:stretch>
        </p:blipFill>
        <p:spPr>
          <a:xfrm>
            <a:off x="7111417" y="1981157"/>
            <a:ext cx="3797416" cy="2848062"/>
          </a:xfrm>
          <a:prstGeom prst="rect">
            <a:avLst/>
          </a:prstGeom>
        </p:spPr>
      </p:pic>
      <p:pic>
        <p:nvPicPr>
          <p:cNvPr id="9" name="Picture 8">
            <a:extLst>
              <a:ext uri="{FF2B5EF4-FFF2-40B4-BE49-F238E27FC236}">
                <a16:creationId xmlns:a16="http://schemas.microsoft.com/office/drawing/2014/main" id="{7F12F3F3-039B-30D5-E394-D00728C7596C}"/>
              </a:ext>
            </a:extLst>
          </p:cNvPr>
          <p:cNvPicPr>
            <a:picLocks noChangeAspect="1"/>
          </p:cNvPicPr>
          <p:nvPr/>
        </p:nvPicPr>
        <p:blipFill>
          <a:blip r:embed="rId4"/>
          <a:stretch>
            <a:fillRect/>
          </a:stretch>
        </p:blipFill>
        <p:spPr>
          <a:xfrm>
            <a:off x="4094701" y="1690688"/>
            <a:ext cx="2571750" cy="3429000"/>
          </a:xfrm>
          <a:prstGeom prst="rect">
            <a:avLst/>
          </a:prstGeom>
        </p:spPr>
      </p:pic>
    </p:spTree>
    <p:extLst>
      <p:ext uri="{BB962C8B-B14F-4D97-AF65-F5344CB8AC3E}">
        <p14:creationId xmlns:p14="http://schemas.microsoft.com/office/powerpoint/2010/main" val="428781909"/>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F23494-F630-4E01-81EA-AA2F2975971E}">
  <ds:schemaRefs>
    <ds:schemaRef ds:uri="http://purl.org/dc/elements/1.1/"/>
    <ds:schemaRef ds:uri="http://schemas.microsoft.com/office/infopath/2007/PartnerControls"/>
    <ds:schemaRef ds:uri="http://www.w3.org/XML/1998/namespace"/>
    <ds:schemaRef ds:uri="http://schemas.microsoft.com/office/2006/documentManagement/types"/>
    <ds:schemaRef ds:uri="16c05727-aa75-4e4a-9b5f-8a80a1165891"/>
    <ds:schemaRef ds:uri="http://schemas.openxmlformats.org/package/2006/metadata/core-properties"/>
    <ds:schemaRef ds:uri="http://purl.org/dc/dcmitype/"/>
    <ds:schemaRef ds:uri="71af3243-3dd4-4a8d-8c0d-dd76da1f02a5"/>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E76CE1C2-24FF-4125-B61C-AD39973FCD09}">
  <ds:schemaRefs>
    <ds:schemaRef ds:uri="http://schemas.microsoft.com/sharepoint/v3/contenttype/forms"/>
  </ds:schemaRefs>
</ds:datastoreItem>
</file>

<file path=customXml/itemProps3.xml><?xml version="1.0" encoding="utf-8"?>
<ds:datastoreItem xmlns:ds="http://schemas.openxmlformats.org/officeDocument/2006/customXml" ds:itemID="{CC083022-B7D0-4DE3-9976-6A91422D94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787</TotalTime>
  <Words>1452</Words>
  <Application>Microsoft Office PowerPoint</Application>
  <PresentationFormat>Widescreen</PresentationFormat>
  <Paragraphs>126</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Corbel</vt:lpstr>
      <vt:lpstr>Depth</vt:lpstr>
      <vt:lpstr>Capital Plan discussion</vt:lpstr>
      <vt:lpstr>History of Capital Improvements</vt:lpstr>
      <vt:lpstr>Alvord St. Water Tank @14 Mulligan Dr.                      1.5 Million Gallons</vt:lpstr>
      <vt:lpstr>Industrial Dr. Tank @ 8 Industrial Dr.  1.5 Million Gallons</vt:lpstr>
      <vt:lpstr>Ludlow Treatment Facility  @444 Fuller St. Ludlow</vt:lpstr>
      <vt:lpstr>Pressure Regulating Valve Vault@ So. Hadley/ Granby Line on New Ludlow Rd. </vt:lpstr>
      <vt:lpstr>Water Main Replacement</vt:lpstr>
      <vt:lpstr>PowerPoint Presentation</vt:lpstr>
      <vt:lpstr>Examples of aging infrastructure</vt:lpstr>
      <vt:lpstr>Future Capital Needs </vt:lpstr>
      <vt:lpstr>Current Balances in Accounts</vt:lpstr>
      <vt:lpstr>Capital Needs by Category</vt:lpstr>
      <vt:lpstr>Capital Needs by Category Cont.</vt:lpstr>
      <vt:lpstr>Capital Needs by Category Cont.</vt:lpstr>
      <vt:lpstr>Capital Needs by Category Cont.</vt:lpstr>
      <vt:lpstr>Capital Needs Cont.</vt:lpstr>
      <vt:lpstr>Conclusion</vt:lpstr>
      <vt:lpstr>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Capital Plan discussion</dc:title>
  <dc:creator>Jeffrey Cyr</dc:creator>
  <cp:lastModifiedBy>Jeffrey Cyr</cp:lastModifiedBy>
  <cp:revision>19</cp:revision>
  <dcterms:created xsi:type="dcterms:W3CDTF">2023-08-30T15:04:01Z</dcterms:created>
  <dcterms:modified xsi:type="dcterms:W3CDTF">2023-10-10T14:16:15Z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